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30"/>
  </p:notesMasterIdLst>
  <p:handoutMasterIdLst>
    <p:handoutMasterId r:id="rId31"/>
  </p:handoutMasterIdLst>
  <p:sldIdLst>
    <p:sldId id="258" r:id="rId5"/>
    <p:sldId id="284" r:id="rId6"/>
    <p:sldId id="261" r:id="rId7"/>
    <p:sldId id="262" r:id="rId8"/>
    <p:sldId id="293" r:id="rId9"/>
    <p:sldId id="286" r:id="rId10"/>
    <p:sldId id="271" r:id="rId11"/>
    <p:sldId id="270" r:id="rId12"/>
    <p:sldId id="294" r:id="rId13"/>
    <p:sldId id="287" r:id="rId14"/>
    <p:sldId id="304" r:id="rId15"/>
    <p:sldId id="295" r:id="rId16"/>
    <p:sldId id="297" r:id="rId17"/>
    <p:sldId id="296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272" r:id="rId27"/>
    <p:sldId id="267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9" autoAdjust="0"/>
  </p:normalViewPr>
  <p:slideViewPr>
    <p:cSldViewPr snapToGrid="0">
      <p:cViewPr varScale="1">
        <p:scale>
          <a:sx n="67" d="100"/>
          <a:sy n="67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A69854-7566-4412-A31D-81234E9B8C14}">
      <dgm:prSet/>
      <dgm:spPr/>
      <dgm:t>
        <a:bodyPr/>
        <a:lstStyle/>
        <a:p>
          <a:pPr>
            <a:defRPr cap="all"/>
          </a:pPr>
          <a:r>
            <a:rPr lang="en-US" dirty="0"/>
            <a:t>Architecture</a:t>
          </a:r>
        </a:p>
      </dgm:t>
    </dgm:pt>
    <dgm:pt modelId="{5565F0F1-4759-426E-A93D-D788C6B1834D}" type="parTrans" cxnId="{C153F2C4-27C7-4F67-B59D-21B1E7599AB9}">
      <dgm:prSet/>
      <dgm:spPr/>
      <dgm:t>
        <a:bodyPr/>
        <a:lstStyle/>
        <a:p>
          <a:endParaRPr lang="en-US"/>
        </a:p>
      </dgm:t>
    </dgm:pt>
    <dgm:pt modelId="{A9FB573E-5C39-4200-AE81-986E8B2899A1}" type="sibTrans" cxnId="{C153F2C4-27C7-4F67-B59D-21B1E7599AB9}">
      <dgm:prSet/>
      <dgm:spPr/>
      <dgm:t>
        <a:bodyPr/>
        <a:lstStyle/>
        <a:p>
          <a:endParaRPr lang="en-US"/>
        </a:p>
      </dgm:t>
    </dgm:pt>
    <dgm:pt modelId="{70AAB01F-1F3F-4239-BB51-C836817025E3}">
      <dgm:prSet/>
      <dgm:spPr/>
      <dgm:t>
        <a:bodyPr/>
        <a:lstStyle/>
        <a:p>
          <a:pPr>
            <a:defRPr cap="all"/>
          </a:pPr>
          <a:r>
            <a:rPr lang="en-US" dirty="0"/>
            <a:t>Construction</a:t>
          </a:r>
        </a:p>
      </dgm:t>
    </dgm:pt>
    <dgm:pt modelId="{60249235-DC8C-405B-AC8E-676465FD62B7}" type="parTrans" cxnId="{66ABC6C2-DAA8-4BBD-A2CD-5B08247D6969}">
      <dgm:prSet/>
      <dgm:spPr/>
      <dgm:t>
        <a:bodyPr/>
        <a:lstStyle/>
        <a:p>
          <a:endParaRPr lang="en-US"/>
        </a:p>
      </dgm:t>
    </dgm:pt>
    <dgm:pt modelId="{A802530E-2788-4B70-8347-C4EFA40311A1}" type="sibTrans" cxnId="{66ABC6C2-DAA8-4BBD-A2CD-5B08247D6969}">
      <dgm:prSet/>
      <dgm:spPr/>
      <dgm:t>
        <a:bodyPr/>
        <a:lstStyle/>
        <a:p>
          <a:endParaRPr lang="en-US"/>
        </a:p>
      </dgm:t>
    </dgm:pt>
    <dgm:pt modelId="{F1D9C275-1E4B-40E9-8FA5-90D49683C289}">
      <dgm:prSet/>
      <dgm:spPr/>
      <dgm:t>
        <a:bodyPr/>
        <a:lstStyle/>
        <a:p>
          <a:pPr>
            <a:defRPr cap="all"/>
          </a:pPr>
          <a:r>
            <a:rPr lang="en-US" dirty="0"/>
            <a:t>Urban Planning</a:t>
          </a:r>
        </a:p>
      </dgm:t>
    </dgm:pt>
    <dgm:pt modelId="{9C0328EF-E0B3-46D2-8D34-FBD9C9204230}" type="parTrans" cxnId="{0606E161-41D1-4B3A-BC3B-E677E85EFE9B}">
      <dgm:prSet/>
      <dgm:spPr/>
      <dgm:t>
        <a:bodyPr/>
        <a:lstStyle/>
        <a:p>
          <a:endParaRPr lang="en-US"/>
        </a:p>
      </dgm:t>
    </dgm:pt>
    <dgm:pt modelId="{7142EB2F-6B3E-439E-A19D-B6E391266445}" type="sibTrans" cxnId="{0606E161-41D1-4B3A-BC3B-E677E85EFE9B}">
      <dgm:prSet/>
      <dgm:spPr/>
      <dgm:t>
        <a:bodyPr/>
        <a:lstStyle/>
        <a:p>
          <a:endParaRPr lang="en-US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Architecture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Construction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Urban Planning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19E50-51CC-D76C-3E03-8CEFFF38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ACED3-3FCF-F640-F1A0-13D30996A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FE27E-05C8-A715-10FE-E9430D786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3E3EB-8784-54F3-6FF8-DD47547BD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386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01E8-1211-6230-5E9F-697917F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F33A7-DD82-5095-3CB8-DCC29610E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5B9AC-1D73-C001-6F21-CCF3DEC8F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C52B7-7E05-FABB-A9F9-08AC0C417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87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1/7/2026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405" y="2920437"/>
            <a:ext cx="5061155" cy="1017124"/>
          </a:xfrm>
        </p:spPr>
        <p:txBody>
          <a:bodyPr anchor="b">
            <a:normAutofit/>
          </a:bodyPr>
          <a:lstStyle/>
          <a:p>
            <a:r>
              <a:rPr lang="en-US" dirty="0"/>
              <a:t>ServiceMaster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651" y="5378533"/>
            <a:ext cx="4526280" cy="110495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1900" dirty="0">
                <a:latin typeface="+mj-lt"/>
              </a:rPr>
              <a:t>Presented by:</a:t>
            </a:r>
            <a:r>
              <a:rPr lang="en-US" sz="1900" dirty="0"/>
              <a:t> </a:t>
            </a:r>
          </a:p>
          <a:p>
            <a:pPr algn="ctr"/>
            <a:r>
              <a:rPr lang="en-US" dirty="0"/>
              <a:t>Shreeya Pathak</a:t>
            </a:r>
            <a:br>
              <a:rPr lang="en-US" dirty="0"/>
            </a:br>
            <a:endParaRPr lang="en-US" dirty="0"/>
          </a:p>
        </p:txBody>
      </p:sp>
      <p:pic>
        <p:nvPicPr>
          <p:cNvPr id="1032" name="Picture 8" descr="106+ Thousand Customer Service Tools Royalty-Free Images, Stock Photos &amp;  Pictures | Shutterstock">
            <a:extLst>
              <a:ext uri="{FF2B5EF4-FFF2-40B4-BE49-F238E27FC236}">
                <a16:creationId xmlns:a16="http://schemas.microsoft.com/office/drawing/2014/main" id="{C44B18B2-B17A-CF2C-77C1-D1A19102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" y="1824037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ADMIN DASHBOARD</a:t>
            </a:r>
            <a:endParaRPr lang="en-IN" sz="44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11C77D7C-7B20-41EB-B25D-E388EB341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39485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1BF529-A0B6-18AF-3282-61FEC99CA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69338"/>
            <a:ext cx="12192000" cy="59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896D1-1A73-3D94-3BBC-DE7199AF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A3E68-19D0-1216-BAA3-7AB13E61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CUSTOMER DASHBOARD</a:t>
            </a:r>
            <a:endParaRPr lang="en-IN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B56BE7C0-53A8-FCC8-1B03-192C02E06B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47B793-5FBA-AAF8-B926-98044B01D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54930"/>
            <a:ext cx="12211282" cy="59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70DD6-9BE5-79CB-4746-5CB3FBB5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4FA6B1-E061-DDC2-7BB6-5110D038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CUSTOMER MAKES SERVICE REQUEST</a:t>
            </a:r>
            <a:endParaRPr lang="en-IN" sz="40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0830AC45-94C0-63E1-E46F-754F4EFC08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16DF994-24B7-54F5-22BD-62255EC97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9563"/>
            <a:ext cx="12192000" cy="58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5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4AF9A-9FA7-B6DD-C034-518B8518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73658-C6FB-190D-E163-DD71B383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TRACK THEIR REQUEST STATUS</a:t>
            </a:r>
            <a:endParaRPr lang="en-IN" sz="40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B1DB03BD-5150-E061-6EA8-CCE14E9B84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106C33-DD43-59AA-7C0F-25CB030DD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9563"/>
            <a:ext cx="12192000" cy="54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BC900-0BF0-0BE4-C6DD-E0C2CDBA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8C106-2AF7-9950-828F-FFA59DB2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/>
              <a:t>SERVICE MANAGER DASHBOARD</a:t>
            </a:r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611D5442-9D04-8CBD-B582-E4133E6FC2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3C0F5C-03EA-0EB7-9CCB-588731CD8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82902"/>
            <a:ext cx="12192000" cy="59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45165-EFB5-0646-CC89-915F8864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DC5B6F-E7F3-A256-E2D7-FC84FAAF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TECHNICIAN ASSIGNMENT</a:t>
            </a:r>
            <a:endParaRPr lang="en-IN" sz="40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B2852DC1-AE5A-0FB8-4877-C131A36FA6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D38CB1-E857-D13B-4505-9D2D051E3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14559"/>
            <a:ext cx="12192000" cy="59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9AA8E-BE43-9210-B542-D5ACB3A2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5F2FA6-BF2F-BCE3-F6C3-915BA450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MONITORS REQUESTS</a:t>
            </a:r>
            <a:endParaRPr lang="en-IN" sz="44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942A5293-8C71-FA79-E167-2D413A63BE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E1D56A-CB31-13D0-BC10-5C08FD4A0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76538"/>
            <a:ext cx="12192000" cy="59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03B2C-69F5-4BDF-F03D-D2E2483D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4D662-4071-E489-C83F-B1338A71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TECHNICIAN DASHBOARD</a:t>
            </a:r>
            <a:endParaRPr lang="en-IN" sz="44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694A850B-37FD-0B8B-9B0D-2C70E74FE8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45260A8-1AA1-0317-880D-C590844DC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5389"/>
            <a:ext cx="12192000" cy="59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E6A38-0A8E-D6C6-7675-71778B23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737A1-1235-C301-B57C-8EB3EFC1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MONITORS ASSIGNED REQUESTS</a:t>
            </a:r>
            <a:endParaRPr lang="en-IN" sz="40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FDEAA9DF-010D-5807-09C1-1829C42050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2E7E240-C6D5-E3CE-B410-8FFEB447F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9563"/>
            <a:ext cx="12192000" cy="59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0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F78E1-0130-467A-8584-976F02E1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B18B5-7F37-F36E-3E2B-926E35B7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UPDATES SERVICE STATUS</a:t>
            </a:r>
            <a:endParaRPr lang="en-IN" sz="44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7A785DAC-C14E-7174-E127-4B5EB4D641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6295D08-29AA-064C-1748-0B3A85583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9123"/>
            <a:ext cx="12222163" cy="59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>
            <a:normAutofit/>
          </a:bodyPr>
          <a:lstStyle/>
          <a:p>
            <a:r>
              <a:rPr lang="en-US" sz="3000" dirty="0"/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8C321-5EAE-9AF2-3D2B-7C44332EACDA}"/>
              </a:ext>
            </a:extLst>
          </p:cNvPr>
          <p:cNvSpPr txBox="1"/>
          <p:nvPr/>
        </p:nvSpPr>
        <p:spPr>
          <a:xfrm>
            <a:off x="5089875" y="946953"/>
            <a:ext cx="56268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</a:p>
          <a:p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develop a secure, scalable, full-stack Service Management System that centralizes the handling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Requests, Technician Assignments, Scheduling, Billing, and Reportin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for a service-based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aims to improve coordination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Customers, Technicians, and Managers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enhance service efficiency, and provide actionable insights through dashboards and reports using modern web technologies and clean architectural practices.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 days</a:t>
            </a:r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B4B17-650D-4773-1CCB-FAD5B294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5D6CE-CE65-5AA1-3D7B-E1BDD9D1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INVOICE GENERATED AND PAYMENT MADE</a:t>
            </a:r>
            <a:endParaRPr lang="en-IN" sz="40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E49017A7-FBC2-D507-5B95-07489A1190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8107FBD-06E6-9C29-7710-1EC0EDE80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25833"/>
            <a:ext cx="12192000" cy="60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5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9C083-C926-E453-1105-C24DD6E2E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9A7639-630A-F3F8-B437-6DAE110E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CUSTOMISED NOTIFICATIONS</a:t>
            </a:r>
            <a:endParaRPr lang="en-IN" sz="4400" dirty="0"/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5CCAF2AE-D75C-BAE1-649D-B9020B9D8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AAB6C5-336D-85EE-C068-3405C451C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52020"/>
            <a:ext cx="12192000" cy="59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E8810-D79B-00E9-5A13-DD838E8D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E9FA-1227-6E8B-DA69-BA9752AB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-511194"/>
            <a:ext cx="10058400" cy="1450757"/>
          </a:xfrm>
        </p:spPr>
        <p:txBody>
          <a:bodyPr>
            <a:normAutofit/>
          </a:bodyPr>
          <a:lstStyle/>
          <a:p>
            <a:r>
              <a:rPr lang="en-IN" sz="4400" dirty="0"/>
              <a:t>REPORTS AND ANALYTICS</a:t>
            </a:r>
          </a:p>
        </p:txBody>
      </p:sp>
      <p:graphicFrame>
        <p:nvGraphicFramePr>
          <p:cNvPr id="8" name="Content Placeholder 5" descr="This is agenda slide with icons and texts">
            <a:extLst>
              <a:ext uri="{FF2B5EF4-FFF2-40B4-BE49-F238E27FC236}">
                <a16:creationId xmlns:a16="http://schemas.microsoft.com/office/drawing/2014/main" id="{58D23124-60DD-B805-979F-F57A0D38D3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865F35-F3CB-7B93-BE66-BA1E8E9F1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0476"/>
            <a:ext cx="12192000" cy="59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1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885125"/>
            <a:ext cx="3584961" cy="209397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ACHIEVEMENTS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End-to-End Service Management Automation</a:t>
            </a:r>
          </a:p>
          <a:p>
            <a:r>
              <a:rPr lang="en-US" dirty="0"/>
              <a:t>Role-Based Access Control (RBAC) Implementation</a:t>
            </a:r>
          </a:p>
          <a:p>
            <a:r>
              <a:rPr lang="en-IN" dirty="0"/>
              <a:t>Efficient Service Request Tracking</a:t>
            </a:r>
          </a:p>
          <a:p>
            <a:r>
              <a:rPr lang="en-US" dirty="0"/>
              <a:t>Integrated Invoice and Payment Management</a:t>
            </a:r>
          </a:p>
        </p:txBody>
      </p:sp>
      <p:sp>
        <p:nvSpPr>
          <p:cNvPr id="8" name="Freeform: Shape 8" descr="Plans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864" y="197824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LIVE DEMO.</a:t>
            </a:r>
          </a:p>
        </p:txBody>
      </p:sp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30" y="2163028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br>
              <a:rPr lang="en-US" dirty="0"/>
            </a:br>
            <a:r>
              <a:rPr lang="en-US" dirty="0"/>
              <a:t>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651" y="735391"/>
            <a:ext cx="5813456" cy="432822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requests are currently handled manually through calls and emails, leading to inefficiency and errors.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centralized system to track service requests, assignments, or service status.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technicians, schedules, and service workloads is difficult and unorganized.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service resolution results in poor customer experience and reduced service quality.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dashboards and reports limits visibility into service performance and decision-making</a:t>
            </a:r>
          </a:p>
        </p:txBody>
      </p:sp>
      <p:grpSp>
        <p:nvGrpSpPr>
          <p:cNvPr id="10" name="Group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7" y="889905"/>
            <a:ext cx="5983605" cy="8929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897" y="2211393"/>
            <a:ext cx="5983606" cy="3760891"/>
          </a:xfrm>
        </p:spPr>
        <p:txBody>
          <a:bodyPr vert="horz" lIns="0" tIns="45720" rIns="0" bIns="45720" rtlCol="0">
            <a:normAutofit fontScale="92500"/>
          </a:bodyPr>
          <a:lstStyle/>
          <a:p>
            <a:r>
              <a:rPr lang="en-US" dirty="0"/>
              <a:t>Developed a </a:t>
            </a:r>
            <a:r>
              <a:rPr lang="en-US" b="1" dirty="0"/>
              <a:t>single unified web-based system</a:t>
            </a:r>
            <a:r>
              <a:rPr lang="en-US" dirty="0"/>
              <a:t> to manage all service-related activities.</a:t>
            </a:r>
          </a:p>
          <a:p>
            <a:r>
              <a:rPr lang="en-US" dirty="0"/>
              <a:t>Implemented </a:t>
            </a:r>
            <a:r>
              <a:rPr lang="en-US" b="1" dirty="0"/>
              <a:t>role-based system architecture</a:t>
            </a:r>
            <a:r>
              <a:rPr lang="en-US" dirty="0"/>
              <a:t> for: Admin, Service Manager, Technician, Customer.</a:t>
            </a:r>
          </a:p>
          <a:p>
            <a:r>
              <a:rPr lang="en-US" dirty="0"/>
              <a:t>Ensured secure authentication using JWT.</a:t>
            </a:r>
          </a:p>
          <a:p>
            <a:r>
              <a:rPr lang="en-IN" dirty="0"/>
              <a:t>Streamlined Service Request Management.</a:t>
            </a:r>
          </a:p>
          <a:p>
            <a:r>
              <a:rPr lang="en-IN" dirty="0"/>
              <a:t>Integrated Billing &amp; Payment Workflow.</a:t>
            </a:r>
          </a:p>
          <a:p>
            <a:r>
              <a:rPr lang="en-IN" dirty="0"/>
              <a:t>Reporting &amp; Decision Support</a:t>
            </a:r>
            <a:endParaRPr lang="en-US" dirty="0"/>
          </a:p>
        </p:txBody>
      </p:sp>
      <p:pic>
        <p:nvPicPr>
          <p:cNvPr id="2052" name="Picture 4" descr="Service Images - Free Download on Freepik">
            <a:extLst>
              <a:ext uri="{FF2B5EF4-FFF2-40B4-BE49-F238E27FC236}">
                <a16:creationId xmlns:a16="http://schemas.microsoft.com/office/drawing/2014/main" id="{CBAF2919-BE32-FDF3-A474-75358797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1" y="1336391"/>
            <a:ext cx="4282821" cy="42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58B75-9867-67D0-4DB6-808C380D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19452E-972E-A971-F657-4A6C09DE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38B1E9-5644-A9EC-26BA-F91AC029A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F5C04A-5738-178E-9CA0-11B4E38BE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2429EF-D01D-7D9C-AB0B-35E7F07D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7" y="889905"/>
            <a:ext cx="5983605" cy="8929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Features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6091D6-A7B2-F72D-3BBA-8E4FDBBE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F45FA4-142F-D378-5799-389B065E1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897" y="2081194"/>
            <a:ext cx="6293174" cy="4299134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800" b="1" dirty="0"/>
              <a:t>Role-Based Access Control (RBAC)</a:t>
            </a:r>
            <a:r>
              <a:rPr lang="en-US" sz="1800" dirty="0"/>
              <a:t> for Admin, Service Manager, Technician, and Customer </a:t>
            </a:r>
            <a:r>
              <a:rPr lang="en-IN" sz="1800" dirty="0"/>
              <a:t>Digital service request lifecycle</a:t>
            </a:r>
          </a:p>
          <a:p>
            <a:r>
              <a:rPr lang="en-US" sz="1800" b="1" dirty="0"/>
              <a:t>Online Service Request Management</a:t>
            </a:r>
            <a:r>
              <a:rPr lang="en-US" sz="1800" dirty="0"/>
              <a:t> with priority, category, and issue tracking </a:t>
            </a:r>
            <a:r>
              <a:rPr lang="en-IN" sz="1800" dirty="0"/>
              <a:t>Real-time service status updates</a:t>
            </a:r>
          </a:p>
          <a:p>
            <a:r>
              <a:rPr lang="en-US" sz="1800" b="1" dirty="0"/>
              <a:t>Technician Assignment &amp; Scheduling</a:t>
            </a:r>
            <a:r>
              <a:rPr lang="en-US" sz="1800" dirty="0"/>
              <a:t> with workload visibility </a:t>
            </a:r>
          </a:p>
          <a:p>
            <a:r>
              <a:rPr lang="en-US" sz="1800" b="1" dirty="0"/>
              <a:t>Real-Time Status Updates &amp; Notifications</a:t>
            </a:r>
            <a:r>
              <a:rPr lang="en-US" sz="1800" dirty="0"/>
              <a:t> for service progress tracking</a:t>
            </a:r>
          </a:p>
          <a:p>
            <a:r>
              <a:rPr lang="en-US" sz="1800" b="1" dirty="0"/>
              <a:t>Integrated Billing &amp; Payment Approval System</a:t>
            </a:r>
            <a:r>
              <a:rPr lang="en-US" sz="1800" dirty="0"/>
              <a:t> with invoice generation</a:t>
            </a:r>
          </a:p>
          <a:p>
            <a:r>
              <a:rPr lang="en-US" sz="1800" b="1" dirty="0"/>
              <a:t>Service History &amp; Audit Trail</a:t>
            </a:r>
            <a:r>
              <a:rPr lang="en-US" sz="1800" dirty="0"/>
              <a:t> for transparency and accountability</a:t>
            </a:r>
          </a:p>
          <a:p>
            <a:r>
              <a:rPr lang="en-US" sz="1800" b="1" dirty="0"/>
              <a:t>Analytics &amp; Reporting Dashboard</a:t>
            </a:r>
            <a:r>
              <a:rPr lang="en-US" sz="1800" dirty="0"/>
              <a:t> for performance and decision support</a:t>
            </a:r>
          </a:p>
        </p:txBody>
      </p:sp>
      <p:pic>
        <p:nvPicPr>
          <p:cNvPr id="3074" name="Picture 2" descr="22,500+ Amazing Service Stock Photos, Pictures &amp; Royalty-Free Images -  iStock">
            <a:extLst>
              <a:ext uri="{FF2B5EF4-FFF2-40B4-BE49-F238E27FC236}">
                <a16:creationId xmlns:a16="http://schemas.microsoft.com/office/drawing/2014/main" id="{8F893440-DB47-4C9C-B3AB-B51C4AB8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9" y="1453896"/>
            <a:ext cx="3950208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7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Stack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58629-28DB-60B7-EAC0-158BBFC67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76AB-B1DF-B0FA-6738-7604A30A9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BACKEND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F508B-0BDC-8D3F-EFF5-10797E4B34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ASP.NET Core Web API (.NET 8/9) </a:t>
            </a:r>
          </a:p>
          <a:p>
            <a:r>
              <a:rPr lang="en-IN" dirty="0"/>
              <a:t>Entity Framework Core </a:t>
            </a:r>
          </a:p>
          <a:p>
            <a:r>
              <a:rPr lang="en-IN" dirty="0"/>
              <a:t>LINQ for data querying </a:t>
            </a:r>
          </a:p>
          <a:p>
            <a:r>
              <a:rPr lang="en-IN" dirty="0"/>
              <a:t>SQL Server  </a:t>
            </a:r>
          </a:p>
          <a:p>
            <a:r>
              <a:rPr lang="en-IN" dirty="0"/>
              <a:t>JWT Authentication &amp; Authorization </a:t>
            </a:r>
          </a:p>
          <a:p>
            <a:r>
              <a:rPr lang="en-IN" dirty="0"/>
              <a:t>Swagger / </a:t>
            </a:r>
            <a:r>
              <a:rPr lang="en-IN" dirty="0" err="1"/>
              <a:t>OpenAPI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6D2926-3846-C352-3394-1A0A7421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Angular (latest version) </a:t>
            </a:r>
          </a:p>
          <a:p>
            <a:r>
              <a:rPr lang="en-IN" dirty="0"/>
              <a:t>TypeScript </a:t>
            </a:r>
          </a:p>
          <a:p>
            <a:r>
              <a:rPr lang="en-IN" dirty="0"/>
              <a:t>Angular Material / Bootstrap </a:t>
            </a:r>
          </a:p>
          <a:p>
            <a:r>
              <a:rPr lang="en-IN" dirty="0"/>
              <a:t>Reactive Forms </a:t>
            </a:r>
          </a:p>
          <a:p>
            <a:r>
              <a:rPr lang="en-IN" dirty="0" err="1"/>
              <a:t>HTTPClient</a:t>
            </a:r>
            <a:r>
              <a:rPr lang="en-IN" dirty="0"/>
              <a:t> &amp; Interceptors</a:t>
            </a:r>
          </a:p>
        </p:txBody>
      </p:sp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Roles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5295"/>
              </p:ext>
            </p:extLst>
          </p:nvPr>
        </p:nvGraphicFramePr>
        <p:xfrm>
          <a:off x="1216024" y="2108199"/>
          <a:ext cx="9939656" cy="349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14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ADMIN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CUSTOMER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SERVICE MANAGER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TECHNICIAN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Manages users, roles, and system configuration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Registers/logs in and raises service requests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Reviews and validates service requests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Views assigned service requests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Manages service categories and services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Tracks service status and views service history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Assigns technicians and schedules services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Performs service tasks as scheduled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41735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Makes payment after service completion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Monitors service progress and resolution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Updates service status and remarks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6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5379"/>
            <a:ext cx="10058400" cy="1450757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5F6EA-CB77-3422-28AC-423C669F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17" y="725378"/>
            <a:ext cx="9723212" cy="59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EEAB-436C-B656-CFDA-8039784B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467D60-782B-92C3-D054-5DBF1CB0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04" y="344469"/>
            <a:ext cx="10058400" cy="1450757"/>
          </a:xfrm>
        </p:spPr>
        <p:txBody>
          <a:bodyPr/>
          <a:lstStyle/>
          <a:p>
            <a:r>
              <a:rPr lang="en-US" dirty="0"/>
              <a:t>Service Request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5A125-803E-0C0A-1B6D-6B4AAF50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9664"/>
            <a:ext cx="12192000" cy="16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7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232</TotalTime>
  <Words>541</Words>
  <Application>Microsoft Office PowerPoint</Application>
  <PresentationFormat>Widescreen</PresentationFormat>
  <Paragraphs>131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RetrospectVTI</vt:lpstr>
      <vt:lpstr>ServiceMaster</vt:lpstr>
      <vt:lpstr>Project Overview</vt:lpstr>
      <vt:lpstr>Problem  Statement</vt:lpstr>
      <vt:lpstr>Solution</vt:lpstr>
      <vt:lpstr>Key Features</vt:lpstr>
      <vt:lpstr>Tech Stack</vt:lpstr>
      <vt:lpstr>Key Roles</vt:lpstr>
      <vt:lpstr>System Architecture</vt:lpstr>
      <vt:lpstr>Service Request Workflow</vt:lpstr>
      <vt:lpstr>ADMIN DASHBOARD</vt:lpstr>
      <vt:lpstr>CUSTOMER DASHBOARD</vt:lpstr>
      <vt:lpstr>CUSTOMER MAKES SERVICE REQUEST</vt:lpstr>
      <vt:lpstr>TRACK THEIR REQUEST STATUS</vt:lpstr>
      <vt:lpstr>SERVICE MANAGER DASHBOARD</vt:lpstr>
      <vt:lpstr>TECHNICIAN ASSIGNMENT</vt:lpstr>
      <vt:lpstr>MONITORS REQUESTS</vt:lpstr>
      <vt:lpstr>TECHNICIAN DASHBOARD</vt:lpstr>
      <vt:lpstr>MONITORS ASSIGNED REQUESTS</vt:lpstr>
      <vt:lpstr>UPDATES SERVICE STATUS</vt:lpstr>
      <vt:lpstr>INVOICE GENERATED AND PAYMENT MADE</vt:lpstr>
      <vt:lpstr>CUSTOMISED NOTIFICATIONS</vt:lpstr>
      <vt:lpstr>REPORTS AND ANALYTICS</vt:lpstr>
      <vt:lpstr>RESULTS AND ACHIEVEMENTS</vt:lpstr>
      <vt:lpstr>LIVE DEMO.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Arushi Khandelwal</dc:creator>
  <cp:lastModifiedBy>Shreeya Pathak</cp:lastModifiedBy>
  <cp:revision>2</cp:revision>
  <dcterms:created xsi:type="dcterms:W3CDTF">2026-01-06T17:11:52Z</dcterms:created>
  <dcterms:modified xsi:type="dcterms:W3CDTF">2026-01-06T23:28:00Z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